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7" r:id="rId2"/>
    <p:sldId id="274" r:id="rId3"/>
    <p:sldId id="258" r:id="rId4"/>
    <p:sldId id="260" r:id="rId5"/>
    <p:sldId id="269" r:id="rId6"/>
    <p:sldId id="262" r:id="rId7"/>
    <p:sldId id="268" r:id="rId8"/>
    <p:sldId id="270" r:id="rId9"/>
    <p:sldId id="278" r:id="rId10"/>
    <p:sldId id="263" r:id="rId11"/>
    <p:sldId id="264" r:id="rId12"/>
    <p:sldId id="265" r:id="rId13"/>
    <p:sldId id="280" r:id="rId14"/>
    <p:sldId id="279" r:id="rId15"/>
    <p:sldId id="281" r:id="rId16"/>
    <p:sldId id="282" r:id="rId17"/>
    <p:sldId id="276" r:id="rId18"/>
    <p:sldId id="271" r:id="rId19"/>
    <p:sldId id="275" r:id="rId20"/>
    <p:sldId id="272" r:id="rId21"/>
    <p:sldId id="285" r:id="rId22"/>
    <p:sldId id="283" r:id="rId23"/>
    <p:sldId id="284" r:id="rId24"/>
    <p:sldId id="267" r:id="rId25"/>
    <p:sldId id="27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ini" initials="V" lastIdx="1" clrIdx="0">
    <p:extLst>
      <p:ext uri="{19B8F6BF-5375-455C-9EA6-DF929625EA0E}">
        <p15:presenceInfo xmlns:p15="http://schemas.microsoft.com/office/powerpoint/2012/main" userId="a3a1097eb73f2c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1656" autoAdjust="0"/>
  </p:normalViewPr>
  <p:slideViewPr>
    <p:cSldViewPr snapToGrid="0">
      <p:cViewPr varScale="1">
        <p:scale>
          <a:sx n="78" d="100"/>
          <a:sy n="78" d="100"/>
        </p:scale>
        <p:origin x="110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997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24316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7708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696077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561786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214082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74176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5389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3080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8429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6225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3/16/2022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3530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2527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pPr/>
              <a:t>3/16/2022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33061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4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3/16/2022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2370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pPr/>
              <a:t>3/16/2022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16070930"/>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13512-insurance-pictur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amiandeluca.com.ar/angular-5-caracteristicas-principales" TargetMode="External"/><Relationship Id="rId7" Type="http://schemas.openxmlformats.org/officeDocument/2006/relationships/hyperlink" Target="http://www.unixmen.com/introduction-mysql-databas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hyperlink" Target="https://code.skyheng.com/post/34603.html" TargetMode="External"/><Relationship Id="rId4" Type="http://schemas.openxmlformats.org/officeDocument/2006/relationships/image" Target="../media/image3.png"/><Relationship Id="rId9" Type="http://schemas.openxmlformats.org/officeDocument/2006/relationships/hyperlink" Target="https://ru.bmstu.wiki/Apache_Tomca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10988" y="639097"/>
            <a:ext cx="11214847" cy="2579231"/>
          </a:xfrm>
        </p:spPr>
        <p:txBody>
          <a:bodyPr>
            <a:normAutofit/>
          </a:bodyPr>
          <a:lstStyle/>
          <a:p>
            <a:pPr algn="ctr"/>
            <a:r>
              <a:rPr lang="en-US" sz="6000" dirty="0">
                <a:latin typeface="Times New Roman" panose="02020603050405020304" pitchFamily="18" charset="0"/>
                <a:cs typeface="Times New Roman" panose="02020603050405020304" pitchFamily="18" charset="0"/>
              </a:rPr>
              <a:t>INSURANCE POLICY MANAGEMENT</a:t>
            </a:r>
          </a:p>
        </p:txBody>
      </p:sp>
      <p:pic>
        <p:nvPicPr>
          <p:cNvPr id="6" name="Picture 5">
            <a:extLst>
              <a:ext uri="{FF2B5EF4-FFF2-40B4-BE49-F238E27FC236}">
                <a16:creationId xmlns:a16="http://schemas.microsoft.com/office/drawing/2014/main" id="{9334F0D1-715A-48D5-A743-82C07FFBD0D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04662" y="3921526"/>
            <a:ext cx="2261781" cy="2057933"/>
          </a:xfrm>
          <a:prstGeom prst="rect">
            <a:avLst/>
          </a:prstGeom>
        </p:spPr>
      </p:pic>
      <p:sp>
        <p:nvSpPr>
          <p:cNvPr id="4" name="TextBox 3">
            <a:extLst>
              <a:ext uri="{FF2B5EF4-FFF2-40B4-BE49-F238E27FC236}">
                <a16:creationId xmlns:a16="http://schemas.microsoft.com/office/drawing/2014/main" id="{9216F86F-A7FB-4B6B-BECD-2CCA18D6E46D}"/>
              </a:ext>
            </a:extLst>
          </p:cNvPr>
          <p:cNvSpPr txBox="1"/>
          <p:nvPr/>
        </p:nvSpPr>
        <p:spPr>
          <a:xfrm>
            <a:off x="10264587" y="5979459"/>
            <a:ext cx="154193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GROUP-4</a:t>
            </a:r>
          </a:p>
          <a:p>
            <a:pPr algn="ct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EA51-57AE-4AFB-B2D5-EE0080882D50}"/>
              </a:ext>
            </a:extLst>
          </p:cNvPr>
          <p:cNvSpPr>
            <a:spLocks noGrp="1"/>
          </p:cNvSpPr>
          <p:nvPr>
            <p:ph type="title"/>
          </p:nvPr>
        </p:nvSpPr>
        <p:spPr>
          <a:xfrm>
            <a:off x="1622613" y="624110"/>
            <a:ext cx="9882000" cy="1280890"/>
          </a:xfrm>
        </p:spPr>
        <p:txBody>
          <a:bodyPr>
            <a:normAutofit/>
          </a:bodyPr>
          <a:lstStyle/>
          <a:p>
            <a:r>
              <a:rPr lang="en-US" sz="2800" dirty="0">
                <a:latin typeface="Times New Roman" panose="02020603050405020304" pitchFamily="18" charset="0"/>
                <a:cs typeface="Times New Roman" panose="02020603050405020304" pitchFamily="18" charset="0"/>
              </a:rPr>
              <a:t>Modules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4E520F-00DD-42B4-A3DE-33BB5D5ADE5A}"/>
              </a:ext>
            </a:extLst>
          </p:cNvPr>
          <p:cNvSpPr>
            <a:spLocks noGrp="1"/>
          </p:cNvSpPr>
          <p:nvPr>
            <p:ph idx="1"/>
          </p:nvPr>
        </p:nvSpPr>
        <p:spPr>
          <a:xfrm>
            <a:off x="842682" y="1532965"/>
            <a:ext cx="10661930" cy="4378257"/>
          </a:xfrm>
        </p:spPr>
        <p:txBody>
          <a:bodyPr>
            <a:norm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ADMIN</a:t>
            </a: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USER</a:t>
            </a:r>
            <a:endParaRPr lang="en-IN" sz="2000" dirty="0">
              <a:latin typeface="Times New Roman" panose="02020603050405020304" pitchFamily="18" charset="0"/>
              <a:cs typeface="Times New Roman" panose="02020603050405020304" pitchFamily="18" charset="0"/>
            </a:endParaRPr>
          </a:p>
        </p:txBody>
      </p:sp>
      <p:pic>
        <p:nvPicPr>
          <p:cNvPr id="9" name="Graphic 8" descr="Office worker">
            <a:extLst>
              <a:ext uri="{FF2B5EF4-FFF2-40B4-BE49-F238E27FC236}">
                <a16:creationId xmlns:a16="http://schemas.microsoft.com/office/drawing/2014/main" id="{0DEDF14A-E796-4C04-86D6-3DB8E27152D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0466" y="1387876"/>
            <a:ext cx="517124" cy="517124"/>
          </a:xfrm>
          <a:prstGeom prst="rect">
            <a:avLst/>
          </a:prstGeom>
        </p:spPr>
      </p:pic>
      <p:pic>
        <p:nvPicPr>
          <p:cNvPr id="11" name="Graphic 10" descr="User">
            <a:extLst>
              <a:ext uri="{FF2B5EF4-FFF2-40B4-BE49-F238E27FC236}">
                <a16:creationId xmlns:a16="http://schemas.microsoft.com/office/drawing/2014/main" id="{9128AF63-6A0A-4A90-96EC-FCE03D051B6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0466" y="2296731"/>
            <a:ext cx="517124" cy="517124"/>
          </a:xfrm>
          <a:prstGeom prst="rect">
            <a:avLst/>
          </a:prstGeom>
        </p:spPr>
      </p:pic>
    </p:spTree>
    <p:extLst>
      <p:ext uri="{BB962C8B-B14F-4D97-AF65-F5344CB8AC3E}">
        <p14:creationId xmlns:p14="http://schemas.microsoft.com/office/powerpoint/2010/main" val="102875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31123-1E8B-425F-858C-16B5DE1E2477}"/>
              </a:ext>
            </a:extLst>
          </p:cNvPr>
          <p:cNvSpPr>
            <a:spLocks noGrp="1"/>
          </p:cNvSpPr>
          <p:nvPr>
            <p:ph type="title"/>
          </p:nvPr>
        </p:nvSpPr>
        <p:spPr>
          <a:xfrm>
            <a:off x="1604683" y="699246"/>
            <a:ext cx="9899930" cy="546847"/>
          </a:xfrm>
        </p:spPr>
        <p:txBody>
          <a:bodyPr>
            <a:normAutofit/>
          </a:bodyPr>
          <a:lstStyle/>
          <a:p>
            <a:r>
              <a:rPr lang="en-US" sz="2800" dirty="0">
                <a:latin typeface="Times New Roman" panose="02020603050405020304" pitchFamily="18" charset="0"/>
                <a:cs typeface="Times New Roman" panose="02020603050405020304" pitchFamily="18" charset="0"/>
              </a:rPr>
              <a:t>ADMIN MODULE</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DBA25BE-229E-437C-BC14-BFAD78E354ED}"/>
              </a:ext>
            </a:extLst>
          </p:cNvPr>
          <p:cNvSpPr>
            <a:spLocks noGrp="1"/>
          </p:cNvSpPr>
          <p:nvPr>
            <p:ph idx="1"/>
          </p:nvPr>
        </p:nvSpPr>
        <p:spPr>
          <a:xfrm>
            <a:off x="687387" y="1470212"/>
            <a:ext cx="10817225" cy="5002306"/>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Create Account and Login in to portal</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Customers.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View/Add/Update/Delete policy category like Life, Health, vehicle.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View/Add/Update/Delete policy.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Approve/Disapprove policy, applied by customer.</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total policy holder, approved policy holder, disapproved policy holder.</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Answer customer questions.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743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F15-CEDC-4CF6-9DBC-2B8DCFCF3AC8}"/>
              </a:ext>
            </a:extLst>
          </p:cNvPr>
          <p:cNvSpPr>
            <a:spLocks noGrp="1"/>
          </p:cNvSpPr>
          <p:nvPr>
            <p:ph type="title"/>
          </p:nvPr>
        </p:nvSpPr>
        <p:spPr>
          <a:xfrm>
            <a:off x="1568824" y="717176"/>
            <a:ext cx="9935788" cy="573742"/>
          </a:xfrm>
        </p:spPr>
        <p:txBody>
          <a:bodyPr>
            <a:normAutofit/>
          </a:bodyPr>
          <a:lstStyle/>
          <a:p>
            <a:r>
              <a:rPr lang="en-US" sz="2800" dirty="0">
                <a:latin typeface="Times New Roman" panose="02020603050405020304" pitchFamily="18" charset="0"/>
                <a:cs typeface="Times New Roman" panose="02020603050405020304" pitchFamily="18" charset="0"/>
              </a:rPr>
              <a:t>USER MODULE</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7C3777-91EB-4209-8E83-679AE105C17A}"/>
              </a:ext>
            </a:extLst>
          </p:cNvPr>
          <p:cNvSpPr>
            <a:spLocks noGrp="1"/>
          </p:cNvSpPr>
          <p:nvPr>
            <p:ph idx="1"/>
          </p:nvPr>
        </p:nvSpPr>
        <p:spPr>
          <a:xfrm>
            <a:off x="717176" y="1595717"/>
            <a:ext cx="10787436" cy="4867835"/>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Create Account.</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Login.</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Password.</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Update Personal details.</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View policy and apply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Raise queries.</a:t>
            </a:r>
          </a:p>
          <a:p>
            <a:pPr>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737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4580" y="548640"/>
            <a:ext cx="9150032" cy="960120"/>
          </a:xfrm>
        </p:spPr>
        <p:txBody>
          <a:bodyPr>
            <a:normAutofit/>
          </a:bodyPr>
          <a:lstStyle/>
          <a:p>
            <a:r>
              <a:rPr lang="en-US" sz="2800" dirty="0">
                <a:latin typeface="Times New Roman" pitchFamily="18" charset="0"/>
                <a:cs typeface="Times New Roman" pitchFamily="18" charset="0"/>
              </a:rPr>
              <a:t>EXISTING SYSTEM </a:t>
            </a:r>
          </a:p>
        </p:txBody>
      </p:sp>
      <p:sp>
        <p:nvSpPr>
          <p:cNvPr id="3" name="Content Placeholder 2"/>
          <p:cNvSpPr>
            <a:spLocks noGrp="1"/>
          </p:cNvSpPr>
          <p:nvPr>
            <p:ph idx="1"/>
          </p:nvPr>
        </p:nvSpPr>
        <p:spPr>
          <a:xfrm>
            <a:off x="1501140" y="1272540"/>
            <a:ext cx="9936480" cy="4945380"/>
          </a:xfrm>
        </p:spPr>
        <p:txBody>
          <a:bodyPr>
            <a:normAutofit/>
          </a:bodyPr>
          <a:lstStyle/>
          <a:p>
            <a:pPr algn="just">
              <a:buNone/>
            </a:pPr>
            <a:r>
              <a:rPr lang="en-US" dirty="0"/>
              <a:t>     </a:t>
            </a:r>
            <a:r>
              <a:rPr lang="en-US" dirty="0">
                <a:latin typeface="Times New Roman" pitchFamily="18" charset="0"/>
                <a:cs typeface="Times New Roman" pitchFamily="18" charset="0"/>
              </a:rPr>
              <a:t>The existing system is the manual system. The manual system is prone to error. It is time-consuming. It is very difficult for a person to produce a report. There are chances for changing the scheme report and do malpractice. This system involves a lot of manual entries with the applications to perform the desired task. Usage of papers in the payment process leads to less efficiency, less accuracy and less productivity.</a:t>
            </a:r>
          </a:p>
          <a:p>
            <a:pPr algn="just">
              <a:buNone/>
            </a:pPr>
            <a:endParaRPr lang="en-US" dirty="0">
              <a:latin typeface="Times New Roman" pitchFamily="18" charset="0"/>
              <a:cs typeface="Times New Roman" pitchFamily="18" charset="0"/>
            </a:endParaRPr>
          </a:p>
          <a:p>
            <a:pPr fontAlgn="base"/>
            <a:r>
              <a:rPr lang="en-US" dirty="0">
                <a:latin typeface="Times New Roman" pitchFamily="18" charset="0"/>
                <a:cs typeface="Times New Roman" pitchFamily="18" charset="0"/>
              </a:rPr>
              <a:t>Increasing expenditure for papers shuffling and storage.</a:t>
            </a:r>
          </a:p>
          <a:p>
            <a:pPr fontAlgn="base"/>
            <a:r>
              <a:rPr lang="en-US" dirty="0">
                <a:latin typeface="Times New Roman" pitchFamily="18" charset="0"/>
                <a:cs typeface="Times New Roman" pitchFamily="18" charset="0"/>
              </a:rPr>
              <a:t>Less control of Amounts.</a:t>
            </a:r>
          </a:p>
          <a:p>
            <a:pPr fontAlgn="base"/>
            <a:r>
              <a:rPr lang="en-US" dirty="0">
                <a:latin typeface="Times New Roman" pitchFamily="18" charset="0"/>
                <a:cs typeface="Times New Roman" pitchFamily="18" charset="0"/>
              </a:rPr>
              <a:t>The time delay between the payment and its receipt.</a:t>
            </a:r>
          </a:p>
          <a:p>
            <a:pPr fontAlgn="base"/>
            <a:r>
              <a:rPr lang="en-US" dirty="0">
                <a:latin typeface="Times New Roman" pitchFamily="18" charset="0"/>
                <a:cs typeface="Times New Roman" pitchFamily="18" charset="0"/>
              </a:rPr>
              <a:t>Persons who are present in a different part of the world cannot transact efficiently.</a:t>
            </a:r>
          </a:p>
          <a:p>
            <a:pPr fontAlgn="base"/>
            <a:r>
              <a:rPr lang="en-US" dirty="0">
                <a:latin typeface="Times New Roman" pitchFamily="18" charset="0"/>
                <a:cs typeface="Times New Roman" pitchFamily="18" charset="0"/>
              </a:rPr>
              <a:t>Self service </a:t>
            </a:r>
          </a:p>
          <a:p>
            <a:pPr fontAlgn="base"/>
            <a:r>
              <a:rPr lang="en-US" dirty="0"/>
              <a:t> </a:t>
            </a:r>
            <a:r>
              <a:rPr lang="en-US" dirty="0">
                <a:latin typeface="Times New Roman" pitchFamily="18" charset="0"/>
                <a:cs typeface="Times New Roman" pitchFamily="18" charset="0"/>
              </a:rPr>
              <a:t>Take service through agents </a:t>
            </a:r>
          </a:p>
          <a:p>
            <a:pPr fontAlgn="base"/>
            <a:r>
              <a:rPr lang="en-US" dirty="0"/>
              <a:t> </a:t>
            </a:r>
            <a:r>
              <a:rPr lang="en-US" dirty="0">
                <a:latin typeface="Times New Roman" pitchFamily="18" charset="0"/>
                <a:cs typeface="Times New Roman" pitchFamily="18" charset="0"/>
              </a:rPr>
              <a:t>Take service online</a:t>
            </a:r>
          </a:p>
          <a:p>
            <a:pPr algn="just">
              <a:buNone/>
            </a:pPr>
            <a:endParaRPr lang="en-US" dirty="0">
              <a:latin typeface="Times New Roman" pitchFamily="18" charset="0"/>
              <a:cs typeface="Times New Roman" pitchFamily="18" charset="0"/>
            </a:endParaRPr>
          </a:p>
          <a:p>
            <a:pPr algn="just">
              <a:buFont typeface="Wingdings" pitchFamily="2" charset="2"/>
              <a:buChar char="v"/>
            </a:pPr>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3473" y="646980"/>
            <a:ext cx="9391140" cy="1258019"/>
          </a:xfrm>
        </p:spPr>
        <p:txBody>
          <a:bodyPr>
            <a:normAutofit/>
          </a:bodyPr>
          <a:lstStyle/>
          <a:p>
            <a:r>
              <a:rPr lang="en-US" sz="2800" dirty="0">
                <a:latin typeface="Times New Roman" pitchFamily="18" charset="0"/>
                <a:cs typeface="Times New Roman" pitchFamily="18" charset="0"/>
              </a:rPr>
              <a:t>PROPOSED SYSTEM</a:t>
            </a:r>
          </a:p>
        </p:txBody>
      </p:sp>
      <p:sp>
        <p:nvSpPr>
          <p:cNvPr id="3" name="Content Placeholder 2"/>
          <p:cNvSpPr>
            <a:spLocks noGrp="1"/>
          </p:cNvSpPr>
          <p:nvPr>
            <p:ph idx="1"/>
          </p:nvPr>
        </p:nvSpPr>
        <p:spPr>
          <a:xfrm>
            <a:off x="1483743" y="1578634"/>
            <a:ext cx="10020869" cy="4563374"/>
          </a:xfrm>
        </p:spPr>
        <p:txBody>
          <a:bodyPr/>
          <a:lstStyle/>
          <a:p>
            <a:pPr>
              <a:buFont typeface="Arial" pitchFamily="34" charset="0"/>
              <a:buChar char="•"/>
            </a:pPr>
            <a:r>
              <a:rPr lang="en-US" dirty="0">
                <a:latin typeface="Times New Roman" pitchFamily="18" charset="0"/>
                <a:cs typeface="Times New Roman" pitchFamily="18" charset="0"/>
              </a:rPr>
              <a:t>The proposed system is designed to eliminate the drawbacks of the existing system.  It is designed by keeping to eliminate the drawbacks of the present system to provide a permanent solution to the problems. The primary aim of the new system is to speed up transactions. The report is prepared for the schemes and implemented by the concerned officials.</a:t>
            </a:r>
          </a:p>
          <a:p>
            <a:pPr>
              <a:buFont typeface="Arial" pitchFamily="34" charset="0"/>
              <a:buChar char="•"/>
            </a:pPr>
            <a:r>
              <a:rPr lang="en-US" dirty="0">
                <a:latin typeface="Times New Roman" pitchFamily="18" charset="0"/>
                <a:cs typeface="Times New Roman" pitchFamily="18" charset="0"/>
              </a:rPr>
              <a:t>Since the advent of Online Insurance services in the Middle Ages Policy Agents and policy Holders have used paper-based instruments to move money between Insurance transactions. It comes as no surprise to one that when everything is being converted to computerize. </a:t>
            </a:r>
          </a:p>
          <a:p>
            <a:pPr>
              <a:buFont typeface="Arial" pitchFamily="34" charset="0"/>
              <a:buChar char="•"/>
            </a:pPr>
            <a:r>
              <a:rPr lang="en-US" dirty="0">
                <a:latin typeface="Times New Roman" pitchFamily="18" charset="0"/>
                <a:cs typeface="Times New Roman" pitchFamily="18" charset="0"/>
              </a:rPr>
              <a:t>Already the business has to global with the coming of the Internet. Now, no more the individual aims at the local market are also just a click of a button away. Dozens of companies are in the race to convince auction and bidding that a pot of policies awaits those who conduct their business on the Internet. </a:t>
            </a:r>
          </a:p>
          <a:p>
            <a:pPr>
              <a:buFont typeface="Arial" pitchFamily="34" charset="0"/>
              <a:buChar char="•"/>
            </a:pPr>
            <a:r>
              <a:rPr lang="en-US" dirty="0">
                <a:latin typeface="Times New Roman" pitchFamily="18" charset="0"/>
                <a:cs typeface="Times New Roman" pitchFamily="18" charset="0"/>
              </a:rPr>
              <a:t>In this fast race of business and moneymaking, no country, no company and no individual want to fall back. Everyone wants to lead the group. Hence, everyone is trying to make the best use of the Internet.</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685" y="738410"/>
            <a:ext cx="8911687" cy="1280890"/>
          </a:xfrm>
        </p:spPr>
        <p:txBody>
          <a:bodyPr>
            <a:normAutofit/>
          </a:bodyPr>
          <a:lstStyle/>
          <a:p>
            <a:r>
              <a:rPr lang="en-US" sz="2800" dirty="0">
                <a:latin typeface="Times New Roman" pitchFamily="18" charset="0"/>
                <a:cs typeface="Times New Roman" pitchFamily="18" charset="0"/>
              </a:rPr>
              <a:t>FUTURE SCOPE</a:t>
            </a:r>
          </a:p>
        </p:txBody>
      </p:sp>
      <p:sp>
        <p:nvSpPr>
          <p:cNvPr id="3" name="Content Placeholder 2"/>
          <p:cNvSpPr>
            <a:spLocks noGrp="1"/>
          </p:cNvSpPr>
          <p:nvPr>
            <p:ph idx="1"/>
          </p:nvPr>
        </p:nvSpPr>
        <p:spPr>
          <a:xfrm>
            <a:off x="1676400" y="2057400"/>
            <a:ext cx="9828212" cy="3853822"/>
          </a:xfrm>
        </p:spPr>
        <p:txBody>
          <a:bodyPr/>
          <a:lstStyle/>
          <a:p>
            <a:pPr>
              <a:buFont typeface="+mj-lt"/>
              <a:buAutoNum type="arabicPeriod"/>
            </a:pPr>
            <a:r>
              <a:rPr lang="en-US" dirty="0">
                <a:latin typeface="Times New Roman" pitchFamily="18" charset="0"/>
                <a:cs typeface="Times New Roman" pitchFamily="18" charset="0"/>
              </a:rPr>
              <a:t>Developed to be used by the all the people</a:t>
            </a:r>
          </a:p>
          <a:p>
            <a:pPr>
              <a:buFont typeface="+mj-lt"/>
              <a:buAutoNum type="arabicPeriod"/>
            </a:pPr>
            <a:r>
              <a:rPr lang="en-US" dirty="0">
                <a:latin typeface="Times New Roman" pitchFamily="18" charset="0"/>
                <a:cs typeface="Times New Roman" pitchFamily="18" charset="0"/>
              </a:rPr>
              <a:t>Can be used by the students for study purpose. </a:t>
            </a:r>
          </a:p>
          <a:p>
            <a:pPr>
              <a:buFont typeface="+mj-lt"/>
              <a:buAutoNum type="arabicPeriod"/>
            </a:pPr>
            <a:r>
              <a:rPr lang="en-US" dirty="0">
                <a:latin typeface="Times New Roman" pitchFamily="18" charset="0"/>
                <a:cs typeface="Times New Roman" pitchFamily="18" charset="0"/>
              </a:rPr>
              <a:t>It eradicates the fake policy providing websites. </a:t>
            </a:r>
          </a:p>
          <a:p>
            <a:pPr>
              <a:buFont typeface="+mj-lt"/>
              <a:buAutoNum type="arabicPeriod"/>
            </a:pPr>
            <a:r>
              <a:rPr lang="en-US" dirty="0">
                <a:latin typeface="Times New Roman" pitchFamily="18" charset="0"/>
                <a:cs typeface="Times New Roman" pitchFamily="18" charset="0"/>
              </a:rPr>
              <a:t>Keeps the capability to centralize all the insurance industry in India and shall keep transparency in industry. </a:t>
            </a:r>
          </a:p>
          <a:p>
            <a:pPr>
              <a:buFont typeface="+mj-lt"/>
              <a:buAutoNum type="arabicPeriod"/>
            </a:pPr>
            <a:r>
              <a:rPr lang="en-US" dirty="0">
                <a:latin typeface="Times New Roman" pitchFamily="18" charset="0"/>
                <a:cs typeface="Times New Roman" pitchFamily="18" charset="0"/>
              </a:rPr>
              <a:t>This project can bring a revolution in the insurance industry.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4825" y="784130"/>
            <a:ext cx="8911687" cy="1280890"/>
          </a:xfrm>
        </p:spPr>
        <p:txBody>
          <a:bodyPr>
            <a:normAutofit/>
          </a:bodyPr>
          <a:lstStyle/>
          <a:p>
            <a:r>
              <a:rPr lang="en-US" sz="2800" dirty="0">
                <a:latin typeface="Times New Roman" pitchFamily="18" charset="0"/>
                <a:cs typeface="Times New Roman" pitchFamily="18" charset="0"/>
              </a:rPr>
              <a:t>CONCLUSION</a:t>
            </a:r>
          </a:p>
        </p:txBody>
      </p:sp>
      <p:sp>
        <p:nvSpPr>
          <p:cNvPr id="3" name="Content Placeholder 2"/>
          <p:cNvSpPr>
            <a:spLocks noGrp="1"/>
          </p:cNvSpPr>
          <p:nvPr>
            <p:ph idx="1"/>
          </p:nvPr>
        </p:nvSpPr>
        <p:spPr/>
        <p:txBody>
          <a:bodyPr/>
          <a:lstStyle/>
          <a:p>
            <a:pPr algn="just">
              <a:buNone/>
            </a:pPr>
            <a:r>
              <a:rPr lang="en-US" dirty="0">
                <a:latin typeface="Times New Roman" pitchFamily="18" charset="0"/>
                <a:cs typeface="Times New Roman" pitchFamily="18" charset="0"/>
              </a:rPr>
              <a:t>                  By the implementation of this website, there shall be a transparency in the field of insurance industry and will help in the centralization of the insurance taking policies. There has to be a control over the money invested but the insurance companies in a huge diversity like India. If such system is implemented it could result in various helps to the public as well as the governmental body for the development of the country.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E972C-4EA0-463C-8AE5-CA672D8C9FED}"/>
              </a:ext>
            </a:extLst>
          </p:cNvPr>
          <p:cNvSpPr txBox="1"/>
          <p:nvPr/>
        </p:nvSpPr>
        <p:spPr>
          <a:xfrm>
            <a:off x="250371" y="283029"/>
            <a:ext cx="1926772" cy="36807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OUTPUTS</a:t>
            </a:r>
          </a:p>
        </p:txBody>
      </p:sp>
      <p:pic>
        <p:nvPicPr>
          <p:cNvPr id="6" name="Picture 5">
            <a:extLst>
              <a:ext uri="{FF2B5EF4-FFF2-40B4-BE49-F238E27FC236}">
                <a16:creationId xmlns:a16="http://schemas.microsoft.com/office/drawing/2014/main" id="{F0BB2B98-C41B-4BA4-9419-B7178DF7E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3318"/>
            <a:ext cx="10856259" cy="5262282"/>
          </a:xfrm>
          <a:prstGeom prst="rect">
            <a:avLst/>
          </a:prstGeom>
        </p:spPr>
      </p:pic>
    </p:spTree>
    <p:extLst>
      <p:ext uri="{BB962C8B-B14F-4D97-AF65-F5344CB8AC3E}">
        <p14:creationId xmlns:p14="http://schemas.microsoft.com/office/powerpoint/2010/main" val="144136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0BA034-0C35-4836-BC21-5838E8BEA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8" y="797859"/>
            <a:ext cx="12263718" cy="6087035"/>
          </a:xfrm>
          <a:prstGeom prst="rect">
            <a:avLst/>
          </a:prstGeom>
        </p:spPr>
      </p:pic>
    </p:spTree>
    <p:extLst>
      <p:ext uri="{BB962C8B-B14F-4D97-AF65-F5344CB8AC3E}">
        <p14:creationId xmlns:p14="http://schemas.microsoft.com/office/powerpoint/2010/main" val="2451360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a:extLst>
              <a:ext uri="{FF2B5EF4-FFF2-40B4-BE49-F238E27FC236}">
                <a16:creationId xmlns:a16="http://schemas.microsoft.com/office/drawing/2014/main" id="{0BF65053-C040-480A-885B-EADAF4D35152}"/>
              </a:ext>
            </a:extLst>
          </p:cNvPr>
          <p:cNvSpPr>
            <a:spLocks noChangeAspect="1" noChangeArrowheads="1"/>
          </p:cNvSpPr>
          <p:nvPr/>
        </p:nvSpPr>
        <p:spPr bwMode="auto">
          <a:xfrm>
            <a:off x="1362635" y="914400"/>
            <a:ext cx="4885765" cy="2667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F6A840C1-ABC6-4F3C-8B81-09FBA9948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71" y="600635"/>
            <a:ext cx="10452848" cy="6140824"/>
          </a:xfrm>
          <a:prstGeom prst="rect">
            <a:avLst/>
          </a:prstGeom>
        </p:spPr>
      </p:pic>
    </p:spTree>
    <p:extLst>
      <p:ext uri="{BB962C8B-B14F-4D97-AF65-F5344CB8AC3E}">
        <p14:creationId xmlns:p14="http://schemas.microsoft.com/office/powerpoint/2010/main" val="304579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049D-C0DF-4B2F-87F0-F1E47E9749EA}"/>
              </a:ext>
            </a:extLst>
          </p:cNvPr>
          <p:cNvSpPr>
            <a:spLocks noGrp="1"/>
          </p:cNvSpPr>
          <p:nvPr>
            <p:ph type="title"/>
          </p:nvPr>
        </p:nvSpPr>
        <p:spPr>
          <a:xfrm>
            <a:off x="1658471" y="699246"/>
            <a:ext cx="9846141" cy="573741"/>
          </a:xfrm>
        </p:spPr>
        <p:txBody>
          <a:bodyPr>
            <a:normAutofit fontScale="90000"/>
          </a:bodyPr>
          <a:lstStyle/>
          <a:p>
            <a:r>
              <a:rPr lang="en-US" sz="3600" dirty="0">
                <a:latin typeface="Times New Roman" panose="02020603050405020304" pitchFamily="18" charset="0"/>
                <a:cs typeface="Times New Roman" panose="02020603050405020304" pitchFamily="18" charset="0"/>
              </a:rPr>
              <a:t>                               Team Members</a:t>
            </a:r>
            <a:endParaRPr lang="en-IN" dirty="0"/>
          </a:p>
        </p:txBody>
      </p:sp>
      <p:graphicFrame>
        <p:nvGraphicFramePr>
          <p:cNvPr id="4" name="Content Placeholder 3">
            <a:extLst>
              <a:ext uri="{FF2B5EF4-FFF2-40B4-BE49-F238E27FC236}">
                <a16:creationId xmlns:a16="http://schemas.microsoft.com/office/drawing/2014/main" id="{B7078237-7AF6-4CB0-9A1F-5A839C48BEF6}"/>
              </a:ext>
            </a:extLst>
          </p:cNvPr>
          <p:cNvGraphicFramePr>
            <a:graphicFrameLocks noGrp="1"/>
          </p:cNvGraphicFramePr>
          <p:nvPr>
            <p:ph idx="1"/>
            <p:extLst>
              <p:ext uri="{D42A27DB-BD31-4B8C-83A1-F6EECF244321}">
                <p14:modId xmlns:p14="http://schemas.microsoft.com/office/powerpoint/2010/main" val="2509226899"/>
              </p:ext>
            </p:extLst>
          </p:nvPr>
        </p:nvGraphicFramePr>
        <p:xfrm>
          <a:off x="2797456" y="2106987"/>
          <a:ext cx="7041156" cy="3749040"/>
        </p:xfrm>
        <a:graphic>
          <a:graphicData uri="http://schemas.openxmlformats.org/drawingml/2006/table">
            <a:tbl>
              <a:tblPr firstRow="1" bandRow="1">
                <a:tableStyleId>{5DA37D80-6434-44D0-A028-1B22A696006F}</a:tableStyleId>
              </a:tblPr>
              <a:tblGrid>
                <a:gridCol w="2068918">
                  <a:extLst>
                    <a:ext uri="{9D8B030D-6E8A-4147-A177-3AD203B41FA5}">
                      <a16:colId xmlns:a16="http://schemas.microsoft.com/office/drawing/2014/main" val="2290360429"/>
                    </a:ext>
                  </a:extLst>
                </a:gridCol>
                <a:gridCol w="4972238">
                  <a:extLst>
                    <a:ext uri="{9D8B030D-6E8A-4147-A177-3AD203B41FA5}">
                      <a16:colId xmlns:a16="http://schemas.microsoft.com/office/drawing/2014/main" val="145157677"/>
                    </a:ext>
                  </a:extLst>
                </a:gridCol>
              </a:tblGrid>
              <a:tr h="393860">
                <a:tc>
                  <a:txBody>
                    <a:bodyPr/>
                    <a:lstStyle/>
                    <a:p>
                      <a:pPr algn="ctr"/>
                      <a:r>
                        <a:rPr lang="en-IN" sz="2000" dirty="0">
                          <a:latin typeface="Times New Roman" panose="02020603050405020304" pitchFamily="18" charset="0"/>
                          <a:cs typeface="Times New Roman" panose="02020603050405020304" pitchFamily="18" charset="0"/>
                        </a:rPr>
                        <a:t>Employee Id </a:t>
                      </a:r>
                    </a:p>
                  </a:txBody>
                  <a:tcPr/>
                </a:tc>
                <a:tc>
                  <a:txBody>
                    <a:bodyPr/>
                    <a:lstStyle/>
                    <a:p>
                      <a:pPr algn="ctr"/>
                      <a:r>
                        <a:rPr lang="en-IN" sz="2000" dirty="0">
                          <a:latin typeface="Times New Roman" panose="02020603050405020304" pitchFamily="18" charset="0"/>
                          <a:cs typeface="Times New Roman" panose="02020603050405020304" pitchFamily="18" charset="0"/>
                        </a:rPr>
                        <a:t>Name</a:t>
                      </a:r>
                    </a:p>
                  </a:txBody>
                  <a:tcPr/>
                </a:tc>
                <a:extLst>
                  <a:ext uri="{0D108BD9-81ED-4DB2-BD59-A6C34878D82A}">
                    <a16:rowId xmlns:a16="http://schemas.microsoft.com/office/drawing/2014/main" val="454338915"/>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2481748</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Sushmita</a:t>
                      </a:r>
                      <a:r>
                        <a:rPr lang="en-IN" sz="2000" baseline="0" dirty="0">
                          <a:solidFill>
                            <a:srgbClr val="000000"/>
                          </a:solidFill>
                          <a:effectLst/>
                          <a:latin typeface="+mn-lt"/>
                          <a:cs typeface="Times New Roman" panose="02020603050405020304" pitchFamily="18" charset="0"/>
                        </a:rPr>
                        <a:t> </a:t>
                      </a:r>
                      <a:r>
                        <a:rPr lang="en-IN" sz="2000" baseline="0" dirty="0" err="1">
                          <a:solidFill>
                            <a:srgbClr val="000000"/>
                          </a:solidFill>
                          <a:effectLst/>
                          <a:latin typeface="+mn-lt"/>
                          <a:cs typeface="Times New Roman" panose="02020603050405020304" pitchFamily="18" charset="0"/>
                        </a:rPr>
                        <a:t>Selokar</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268922860"/>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2483292</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Abhishek</a:t>
                      </a:r>
                      <a:r>
                        <a:rPr lang="en-IN" sz="2000" dirty="0">
                          <a:solidFill>
                            <a:srgbClr val="000000"/>
                          </a:solidFill>
                          <a:effectLst/>
                          <a:latin typeface="+mn-lt"/>
                          <a:cs typeface="Times New Roman" panose="02020603050405020304" pitchFamily="18" charset="0"/>
                        </a:rPr>
                        <a:t> </a:t>
                      </a:r>
                      <a:r>
                        <a:rPr lang="en-IN" sz="2000" dirty="0" err="1">
                          <a:solidFill>
                            <a:srgbClr val="000000"/>
                          </a:solidFill>
                          <a:effectLst/>
                          <a:latin typeface="+mn-lt"/>
                          <a:cs typeface="Times New Roman" panose="02020603050405020304" pitchFamily="18" charset="0"/>
                        </a:rPr>
                        <a:t>Kurmatkar</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447883483"/>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2482365</a:t>
                      </a:r>
                    </a:p>
                  </a:txBody>
                  <a:tcPr marL="68580" marR="68580" marT="0" marB="0" anchor="b"/>
                </a:tc>
                <a:tc>
                  <a:txBody>
                    <a:bodyPr/>
                    <a:lstStyle/>
                    <a:p>
                      <a:r>
                        <a:rPr lang="en-US" sz="1800" b="0" i="0" kern="1200" dirty="0">
                          <a:solidFill>
                            <a:schemeClr val="tx1"/>
                          </a:solidFill>
                          <a:latin typeface="+mn-lt"/>
                          <a:ea typeface="+mn-ea"/>
                          <a:cs typeface="+mn-cs"/>
                        </a:rPr>
                        <a:t>ALLADUPALLI RADHA</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963874108"/>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2481311</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Vinith</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461878412"/>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2481935</a:t>
                      </a:r>
                    </a:p>
                  </a:txBody>
                  <a:tcPr marL="68580" marR="68580" marT="0" marB="0" anchor="b"/>
                </a:tc>
                <a:tc>
                  <a:txBody>
                    <a:bodyPr/>
                    <a:lstStyle/>
                    <a:p>
                      <a:r>
                        <a:rPr lang="en-IN" sz="2000" dirty="0">
                          <a:solidFill>
                            <a:srgbClr val="000000"/>
                          </a:solidFill>
                          <a:effectLst/>
                          <a:latin typeface="+mn-lt"/>
                          <a:cs typeface="Times New Roman" panose="02020603050405020304" pitchFamily="18" charset="0"/>
                        </a:rPr>
                        <a:t>A.I</a:t>
                      </a:r>
                      <a:r>
                        <a:rPr lang="en-IN" sz="2000" baseline="0" dirty="0">
                          <a:solidFill>
                            <a:srgbClr val="000000"/>
                          </a:solidFill>
                          <a:effectLst/>
                          <a:latin typeface="+mn-lt"/>
                          <a:cs typeface="Times New Roman" panose="02020603050405020304" pitchFamily="18" charset="0"/>
                        </a:rPr>
                        <a:t> </a:t>
                      </a:r>
                      <a:r>
                        <a:rPr lang="en-IN" sz="2000" baseline="0" dirty="0" err="1">
                          <a:solidFill>
                            <a:srgbClr val="000000"/>
                          </a:solidFill>
                          <a:effectLst/>
                          <a:latin typeface="+mn-lt"/>
                          <a:cs typeface="Times New Roman" panose="02020603050405020304" pitchFamily="18" charset="0"/>
                        </a:rPr>
                        <a:t>Narendra</a:t>
                      </a:r>
                      <a:r>
                        <a:rPr lang="en-IN" sz="2000" baseline="0" dirty="0">
                          <a:solidFill>
                            <a:srgbClr val="000000"/>
                          </a:solidFill>
                          <a:effectLst/>
                          <a:latin typeface="+mn-lt"/>
                          <a:cs typeface="Times New Roman" panose="02020603050405020304" pitchFamily="18" charset="0"/>
                        </a:rPr>
                        <a:t> Kumar</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890800392"/>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2482115</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Sonal</a:t>
                      </a:r>
                      <a:r>
                        <a:rPr lang="en-IN" sz="2000" baseline="0" dirty="0">
                          <a:solidFill>
                            <a:srgbClr val="000000"/>
                          </a:solidFill>
                          <a:effectLst/>
                          <a:latin typeface="+mn-lt"/>
                          <a:cs typeface="Times New Roman" panose="02020603050405020304" pitchFamily="18" charset="0"/>
                        </a:rPr>
                        <a:t> </a:t>
                      </a:r>
                      <a:r>
                        <a:rPr lang="en-IN" sz="2000" baseline="0" dirty="0" err="1">
                          <a:solidFill>
                            <a:srgbClr val="000000"/>
                          </a:solidFill>
                          <a:effectLst/>
                          <a:latin typeface="+mn-lt"/>
                          <a:cs typeface="Times New Roman" panose="02020603050405020304" pitchFamily="18" charset="0"/>
                        </a:rPr>
                        <a:t>Kakkad</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3463475961"/>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2481855</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Vaishnavi</a:t>
                      </a:r>
                      <a:r>
                        <a:rPr lang="en-IN" sz="2000" dirty="0">
                          <a:solidFill>
                            <a:srgbClr val="000000"/>
                          </a:solidFill>
                          <a:effectLst/>
                          <a:latin typeface="+mn-lt"/>
                          <a:cs typeface="Times New Roman" panose="02020603050405020304" pitchFamily="18" charset="0"/>
                        </a:rPr>
                        <a:t> </a:t>
                      </a:r>
                      <a:r>
                        <a:rPr lang="en-IN" sz="2000" dirty="0" err="1">
                          <a:solidFill>
                            <a:srgbClr val="000000"/>
                          </a:solidFill>
                          <a:effectLst/>
                          <a:latin typeface="+mn-lt"/>
                          <a:cs typeface="Times New Roman" panose="02020603050405020304" pitchFamily="18" charset="0"/>
                        </a:rPr>
                        <a:t>Maske</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400450263"/>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2482948</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Kalyani</a:t>
                      </a:r>
                      <a:r>
                        <a:rPr lang="en-IN" sz="2000" baseline="0" dirty="0">
                          <a:solidFill>
                            <a:srgbClr val="000000"/>
                          </a:solidFill>
                          <a:effectLst/>
                          <a:latin typeface="+mn-lt"/>
                          <a:cs typeface="Times New Roman" panose="02020603050405020304" pitchFamily="18" charset="0"/>
                        </a:rPr>
                        <a:t> </a:t>
                      </a:r>
                      <a:r>
                        <a:rPr lang="en-IN" sz="2000" baseline="0" dirty="0" err="1">
                          <a:solidFill>
                            <a:srgbClr val="000000"/>
                          </a:solidFill>
                          <a:effectLst/>
                          <a:latin typeface="+mn-lt"/>
                          <a:cs typeface="Times New Roman" panose="02020603050405020304" pitchFamily="18" charset="0"/>
                        </a:rPr>
                        <a:t>Borse</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567284623"/>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2483167</a:t>
                      </a: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Farhana</a:t>
                      </a:r>
                      <a:r>
                        <a:rPr lang="en-IN" sz="2000" baseline="0" dirty="0">
                          <a:solidFill>
                            <a:srgbClr val="000000"/>
                          </a:solidFill>
                          <a:effectLst/>
                          <a:latin typeface="+mn-lt"/>
                          <a:cs typeface="Times New Roman" panose="02020603050405020304" pitchFamily="18" charset="0"/>
                        </a:rPr>
                        <a:t> </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2941544143"/>
                  </a:ext>
                </a:extLst>
              </a:tr>
              <a:tr h="302969">
                <a:tc>
                  <a:txBody>
                    <a:bodyPr/>
                    <a:lstStyle/>
                    <a:p>
                      <a:pPr algn="ctr"/>
                      <a:r>
                        <a:rPr lang="en-IN" sz="2000" dirty="0">
                          <a:solidFill>
                            <a:srgbClr val="000000"/>
                          </a:solidFill>
                          <a:effectLst/>
                          <a:latin typeface="Times New Roman" panose="02020603050405020304" pitchFamily="18" charset="0"/>
                          <a:cs typeface="Times New Roman" panose="02020603050405020304" pitchFamily="18" charset="0"/>
                        </a:rPr>
                        <a:t>2482851</a:t>
                      </a:r>
                      <a:endParaRPr lang="en-IN" sz="2000" dirty="0">
                        <a:effectLst/>
                        <a:latin typeface="Times New Roman" panose="02020603050405020304" pitchFamily="18" charset="0"/>
                        <a:cs typeface="Times New Roman" panose="02020603050405020304" pitchFamily="18" charset="0"/>
                      </a:endParaRPr>
                    </a:p>
                  </a:txBody>
                  <a:tcPr marL="68580" marR="68580" marT="0" marB="0" anchor="b"/>
                </a:tc>
                <a:tc>
                  <a:txBody>
                    <a:bodyPr/>
                    <a:lstStyle/>
                    <a:p>
                      <a:r>
                        <a:rPr lang="en-IN" sz="2000" dirty="0" err="1">
                          <a:solidFill>
                            <a:srgbClr val="000000"/>
                          </a:solidFill>
                          <a:effectLst/>
                          <a:latin typeface="+mn-lt"/>
                          <a:cs typeface="Times New Roman" panose="02020603050405020304" pitchFamily="18" charset="0"/>
                        </a:rPr>
                        <a:t>Srish</a:t>
                      </a:r>
                      <a:r>
                        <a:rPr lang="en-IN" sz="2000" baseline="0" dirty="0">
                          <a:solidFill>
                            <a:srgbClr val="000000"/>
                          </a:solidFill>
                          <a:effectLst/>
                          <a:latin typeface="+mn-lt"/>
                          <a:cs typeface="Times New Roman" panose="02020603050405020304" pitchFamily="18" charset="0"/>
                        </a:rPr>
                        <a:t> R K</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4146133740"/>
                  </a:ext>
                </a:extLst>
              </a:tr>
              <a:tr h="302969">
                <a:tc>
                  <a:txBody>
                    <a:bodyPr/>
                    <a:lstStyle/>
                    <a:p>
                      <a:pPr algn="ctr"/>
                      <a:r>
                        <a:rPr lang="en-IN" sz="2000" dirty="0">
                          <a:effectLst/>
                          <a:latin typeface="Times New Roman" panose="02020603050405020304" pitchFamily="18" charset="0"/>
                          <a:cs typeface="Times New Roman" panose="02020603050405020304" pitchFamily="18" charset="0"/>
                        </a:rPr>
                        <a:t>2483046</a:t>
                      </a:r>
                    </a:p>
                  </a:txBody>
                  <a:tcPr marL="68580" marR="68580" marT="0" marB="0" anchor="b"/>
                </a:tc>
                <a:tc>
                  <a:txBody>
                    <a:bodyPr/>
                    <a:lstStyle/>
                    <a:p>
                      <a:r>
                        <a:rPr lang="en-IN" sz="2000" dirty="0" err="1">
                          <a:effectLst/>
                          <a:latin typeface="+mn-lt"/>
                          <a:cs typeface="Times New Roman" panose="02020603050405020304" pitchFamily="18" charset="0"/>
                        </a:rPr>
                        <a:t>Avnoori</a:t>
                      </a:r>
                      <a:r>
                        <a:rPr lang="en-IN" sz="2000" dirty="0">
                          <a:effectLst/>
                          <a:latin typeface="+mn-lt"/>
                          <a:cs typeface="Times New Roman" panose="02020603050405020304" pitchFamily="18" charset="0"/>
                        </a:rPr>
                        <a:t> </a:t>
                      </a:r>
                      <a:r>
                        <a:rPr lang="en-IN" sz="2000" dirty="0" err="1">
                          <a:effectLst/>
                          <a:latin typeface="+mn-lt"/>
                          <a:cs typeface="Times New Roman" panose="02020603050405020304" pitchFamily="18" charset="0"/>
                        </a:rPr>
                        <a:t>Tejashri</a:t>
                      </a:r>
                      <a:endParaRPr lang="en-IN" sz="2000" dirty="0">
                        <a:effectLst/>
                        <a:latin typeface="+mn-lt"/>
                        <a:cs typeface="Times New Roman" panose="02020603050405020304" pitchFamily="18" charset="0"/>
                      </a:endParaRPr>
                    </a:p>
                  </a:txBody>
                  <a:tcPr marL="68580" marR="68580" marT="0" marB="0" anchor="b"/>
                </a:tc>
                <a:extLst>
                  <a:ext uri="{0D108BD9-81ED-4DB2-BD59-A6C34878D82A}">
                    <a16:rowId xmlns:a16="http://schemas.microsoft.com/office/drawing/2014/main" val="1584587868"/>
                  </a:ext>
                </a:extLst>
              </a:tr>
            </a:tbl>
          </a:graphicData>
        </a:graphic>
      </p:graphicFrame>
    </p:spTree>
    <p:extLst>
      <p:ext uri="{BB962C8B-B14F-4D97-AF65-F5344CB8AC3E}">
        <p14:creationId xmlns:p14="http://schemas.microsoft.com/office/powerpoint/2010/main" val="207101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259A3-1962-4986-A833-89B2AF9C2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58" y="1246094"/>
            <a:ext cx="11017624" cy="5282525"/>
          </a:xfrm>
          <a:prstGeom prst="rect">
            <a:avLst/>
          </a:prstGeom>
        </p:spPr>
      </p:pic>
    </p:spTree>
    <p:extLst>
      <p:ext uri="{BB962C8B-B14F-4D97-AF65-F5344CB8AC3E}">
        <p14:creationId xmlns:p14="http://schemas.microsoft.com/office/powerpoint/2010/main" val="218882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7C980A48-0D16-4938-94C2-450BC263404C}"/>
              </a:ext>
            </a:extLst>
          </p:cNvPr>
          <p:cNvSpPr>
            <a:spLocks noChangeAspect="1" noChangeArrowheads="1"/>
          </p:cNvSpPr>
          <p:nvPr/>
        </p:nvSpPr>
        <p:spPr bwMode="auto">
          <a:xfrm>
            <a:off x="2989006" y="322006"/>
            <a:ext cx="3259394" cy="325939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DF6CE260-8259-43F3-B9DF-252DD5302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4" y="1337188"/>
            <a:ext cx="10422193" cy="5198806"/>
          </a:xfrm>
          <a:prstGeom prst="rect">
            <a:avLst/>
          </a:prstGeom>
        </p:spPr>
      </p:pic>
    </p:spTree>
    <p:extLst>
      <p:ext uri="{BB962C8B-B14F-4D97-AF65-F5344CB8AC3E}">
        <p14:creationId xmlns:p14="http://schemas.microsoft.com/office/powerpoint/2010/main" val="338315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41330-D639-4215-8220-DDCE45CAC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006" y="1120877"/>
            <a:ext cx="9409988" cy="5506065"/>
          </a:xfrm>
          <a:prstGeom prst="rect">
            <a:avLst/>
          </a:prstGeom>
        </p:spPr>
      </p:pic>
    </p:spTree>
    <p:extLst>
      <p:ext uri="{BB962C8B-B14F-4D97-AF65-F5344CB8AC3E}">
        <p14:creationId xmlns:p14="http://schemas.microsoft.com/office/powerpoint/2010/main" val="3870279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7451B-B3EB-4D54-A946-9C1E99AF7B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502" y="1573161"/>
            <a:ext cx="10104996" cy="4562168"/>
          </a:xfrm>
          <a:prstGeom prst="rect">
            <a:avLst/>
          </a:prstGeom>
        </p:spPr>
      </p:pic>
    </p:spTree>
    <p:extLst>
      <p:ext uri="{BB962C8B-B14F-4D97-AF65-F5344CB8AC3E}">
        <p14:creationId xmlns:p14="http://schemas.microsoft.com/office/powerpoint/2010/main" val="2547381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CCE9-6D1F-4CBE-A105-8F73AC011DBF}"/>
              </a:ext>
            </a:extLst>
          </p:cNvPr>
          <p:cNvSpPr>
            <a:spLocks noGrp="1"/>
          </p:cNvSpPr>
          <p:nvPr>
            <p:ph type="title"/>
          </p:nvPr>
        </p:nvSpPr>
        <p:spPr>
          <a:xfrm>
            <a:off x="1631577" y="690282"/>
            <a:ext cx="9873036" cy="618565"/>
          </a:xfrm>
        </p:spPr>
        <p:txBody>
          <a:bodyPr>
            <a:normAutofit/>
          </a:bodyPr>
          <a:lstStyle/>
          <a:p>
            <a:r>
              <a:rPr lang="en-US" sz="2800" dirty="0">
                <a:latin typeface="Times New Roman" panose="02020603050405020304" pitchFamily="18" charset="0"/>
                <a:cs typeface="Times New Roman" panose="02020603050405020304" pitchFamily="18" charset="0"/>
              </a:rPr>
              <a:t>CONCLUSION</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2A97ECF-4B27-41FA-9EB2-7B6CEC4F514A}"/>
              </a:ext>
            </a:extLst>
          </p:cNvPr>
          <p:cNvSpPr>
            <a:spLocks noGrp="1"/>
          </p:cNvSpPr>
          <p:nvPr>
            <p:ph idx="1"/>
          </p:nvPr>
        </p:nvSpPr>
        <p:spPr>
          <a:xfrm>
            <a:off x="672353" y="1568824"/>
            <a:ext cx="10832259" cy="2931458"/>
          </a:xfrm>
        </p:spPr>
        <p:txBody>
          <a:bodyPr/>
          <a:lstStyle/>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By using this application, Insurance organizations will be able to reach the customers directly.</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customers can easily check with the various policies, compare them and enroll to the desired one.</a:t>
            </a:r>
          </a:p>
          <a:p>
            <a:pP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helps to increase business.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044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B525AB-2864-4CA2-A245-352B5B3520BC}"/>
              </a:ext>
            </a:extLst>
          </p:cNvPr>
          <p:cNvSpPr>
            <a:spLocks noGrp="1"/>
          </p:cNvSpPr>
          <p:nvPr>
            <p:ph idx="1"/>
          </p:nvPr>
        </p:nvSpPr>
        <p:spPr>
          <a:xfrm>
            <a:off x="170329" y="340659"/>
            <a:ext cx="11815483" cy="6212541"/>
          </a:xfrm>
        </p:spPr>
        <p:txBody>
          <a:bodyPr>
            <a:normAutofit/>
          </a:bodyPr>
          <a:lstStyle/>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endParaRPr lang="en-US" sz="3800" dirty="0">
              <a:latin typeface="Times New Roman" panose="02020603050405020304" pitchFamily="18" charset="0"/>
              <a:cs typeface="Times New Roman" panose="02020603050405020304" pitchFamily="18" charset="0"/>
            </a:endParaRPr>
          </a:p>
          <a:p>
            <a:pPr marL="0" indent="0" algn="ctr">
              <a:buNone/>
            </a:pPr>
            <a:r>
              <a:rPr lang="en-US" sz="4600" dirty="0">
                <a:latin typeface="Times New Roman" panose="02020603050405020304" pitchFamily="18" charset="0"/>
                <a:cs typeface="Times New Roman" panose="02020603050405020304" pitchFamily="18" charset="0"/>
              </a:rPr>
              <a:t>THANK</a:t>
            </a:r>
            <a:r>
              <a:rPr lang="en-US" sz="3800" dirty="0">
                <a:latin typeface="Times New Roman" panose="02020603050405020304" pitchFamily="18" charset="0"/>
                <a:cs typeface="Times New Roman" panose="02020603050405020304" pitchFamily="18" charset="0"/>
              </a:rPr>
              <a:t> </a:t>
            </a:r>
            <a:r>
              <a:rPr lang="en-US" sz="4600" dirty="0">
                <a:latin typeface="Times New Roman" panose="02020603050405020304" pitchFamily="18" charset="0"/>
                <a:cs typeface="Times New Roman" panose="02020603050405020304" pitchFamily="18" charset="0"/>
              </a:rPr>
              <a:t>YOU</a:t>
            </a:r>
            <a:endParaRPr lang="en-IN" sz="4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697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22E3-84FF-484E-9F16-6F5F888DF1C8}"/>
              </a:ext>
            </a:extLst>
          </p:cNvPr>
          <p:cNvSpPr>
            <a:spLocks noGrp="1"/>
          </p:cNvSpPr>
          <p:nvPr>
            <p:ph type="title"/>
          </p:nvPr>
        </p:nvSpPr>
        <p:spPr>
          <a:xfrm>
            <a:off x="1613647" y="717176"/>
            <a:ext cx="9890965" cy="681318"/>
          </a:xfrm>
        </p:spPr>
        <p:txBody>
          <a:bodyPr>
            <a:normAutofit/>
          </a:bodyPr>
          <a:lstStyle/>
          <a:p>
            <a:r>
              <a:rPr lang="en-US" sz="2800" dirty="0">
                <a:latin typeface="Times New Roman" panose="02020603050405020304" pitchFamily="18" charset="0"/>
                <a:cs typeface="Times New Roman" panose="02020603050405020304" pitchFamily="18" charset="0"/>
              </a:rPr>
              <a:t>INDEX</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5CD1EB7-C013-4F61-8019-AD948984095D}"/>
              </a:ext>
            </a:extLst>
          </p:cNvPr>
          <p:cNvSpPr>
            <a:spLocks noGrp="1"/>
          </p:cNvSpPr>
          <p:nvPr>
            <p:ph idx="1"/>
          </p:nvPr>
        </p:nvSpPr>
        <p:spPr>
          <a:xfrm>
            <a:off x="1004047" y="1398494"/>
            <a:ext cx="10500565" cy="5271247"/>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Introduction</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Project Scope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Tools &amp; Technologies</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ER Diagram</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Admin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User Module</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Output</a:t>
            </a:r>
          </a:p>
          <a:p>
            <a:pP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0" indent="0">
              <a:buNone/>
            </a:pPr>
            <a:endParaRPr lang="en-IN"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593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6BF-EC90-4808-A2DF-C3D994EA2CEA}"/>
              </a:ext>
            </a:extLst>
          </p:cNvPr>
          <p:cNvSpPr>
            <a:spLocks noGrp="1"/>
          </p:cNvSpPr>
          <p:nvPr>
            <p:ph type="title"/>
          </p:nvPr>
        </p:nvSpPr>
        <p:spPr>
          <a:xfrm>
            <a:off x="1631576" y="708212"/>
            <a:ext cx="9873035" cy="555812"/>
          </a:xfrm>
        </p:spPr>
        <p:txBody>
          <a:bodyPr>
            <a:normAutofit/>
          </a:bodyPr>
          <a:lstStyle/>
          <a:p>
            <a:r>
              <a:rPr lang="en-US" sz="2800" dirty="0">
                <a:latin typeface="Times New Roman" panose="02020603050405020304" pitchFamily="18" charset="0"/>
                <a:cs typeface="Times New Roman" panose="02020603050405020304" pitchFamily="18" charset="0"/>
              </a:rPr>
              <a:t>INTRODUCTION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54A5474-093B-424E-A12F-BF3795422AC4}"/>
              </a:ext>
            </a:extLst>
          </p:cNvPr>
          <p:cNvSpPr txBox="1"/>
          <p:nvPr/>
        </p:nvSpPr>
        <p:spPr>
          <a:xfrm>
            <a:off x="1093694" y="1624533"/>
            <a:ext cx="10228730" cy="1754326"/>
          </a:xfrm>
          <a:prstGeom prst="rect">
            <a:avLst/>
          </a:prstGeom>
          <a:noFill/>
        </p:spPr>
        <p:txBody>
          <a:bodyPr wrap="square" rtlCol="0">
            <a:spAutoFit/>
          </a:bodyPr>
          <a:lstStyle/>
          <a:p>
            <a:pPr marL="342900" indent="-342900" algn="just">
              <a:buFont typeface="Wingdings" panose="05000000000000000000" pitchFamily="2" charset="2"/>
              <a:buChar char="§"/>
            </a:pPr>
            <a:r>
              <a:rPr lang="en-US" sz="1800" b="0" i="0" dirty="0">
                <a:solidFill>
                  <a:srgbClr val="212529"/>
                </a:solidFill>
                <a:effectLst/>
                <a:latin typeface="Times New Roman" panose="02020603050405020304" pitchFamily="18" charset="0"/>
                <a:cs typeface="Times New Roman" panose="02020603050405020304" pitchFamily="18" charset="0"/>
              </a:rPr>
              <a:t>The insurance company needs to keep track of details of its policyholders, their policy details and the data available with it. It is very difficult to handle bulk data since human memory is not enough and also paper work </a:t>
            </a:r>
            <a:r>
              <a:rPr lang="en-US" sz="1800" dirty="0">
                <a:solidFill>
                  <a:srgbClr val="212529"/>
                </a:solidFill>
                <a:latin typeface="Times New Roman" panose="02020603050405020304" pitchFamily="18" charset="0"/>
                <a:cs typeface="Times New Roman" panose="02020603050405020304" pitchFamily="18" charset="0"/>
              </a:rPr>
              <a:t>consumes lot of time</a:t>
            </a:r>
            <a:r>
              <a:rPr lang="en-US" sz="1800" b="0" i="0" dirty="0">
                <a:solidFill>
                  <a:srgbClr val="212529"/>
                </a:solidFill>
                <a:effectLst/>
                <a:latin typeface="Times New Roman" panose="02020603050405020304" pitchFamily="18" charset="0"/>
                <a:cs typeface="Times New Roman" panose="02020603050405020304" pitchFamily="18" charset="0"/>
              </a:rPr>
              <a:t>. The Insurance management system is a complete solution, which will be able to manage insurance policies.</a:t>
            </a:r>
            <a:endParaRPr lang="en-US" sz="1800" i="0" dirty="0">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sz="1800" b="0" i="0" dirty="0">
              <a:solidFill>
                <a:srgbClr val="444444"/>
              </a:solidFill>
              <a:effectLst/>
              <a:latin typeface="Times New Roman" panose="02020603050405020304" pitchFamily="18" charset="0"/>
              <a:cs typeface="Times New Roman" panose="02020603050405020304" pitchFamily="18" charset="0"/>
            </a:endParaRPr>
          </a:p>
          <a:p>
            <a:pPr algn="just"/>
            <a:endParaRPr lang="en-IN" dirty="0"/>
          </a:p>
        </p:txBody>
      </p:sp>
      <p:sp>
        <p:nvSpPr>
          <p:cNvPr id="6" name="TextBox 5">
            <a:extLst>
              <a:ext uri="{FF2B5EF4-FFF2-40B4-BE49-F238E27FC236}">
                <a16:creationId xmlns:a16="http://schemas.microsoft.com/office/drawing/2014/main" id="{F7E0736D-79B9-46FD-A113-5520B8AE56CE}"/>
              </a:ext>
            </a:extLst>
          </p:cNvPr>
          <p:cNvSpPr txBox="1"/>
          <p:nvPr/>
        </p:nvSpPr>
        <p:spPr>
          <a:xfrm>
            <a:off x="1093694" y="3191435"/>
            <a:ext cx="10103224"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sz="1800" b="0" i="0" dirty="0">
                <a:solidFill>
                  <a:schemeClr val="tx1"/>
                </a:solidFill>
                <a:effectLst/>
                <a:latin typeface="Times New Roman" panose="02020603050405020304" pitchFamily="18" charset="0"/>
                <a:cs typeface="Times New Roman" panose="02020603050405020304" pitchFamily="18" charset="0"/>
              </a:rPr>
              <a:t>In this system, User can purchase insurance policy according to their need. For purchase plan user has to register in system. After registration user can purchase insurance plan based on price and conditions</a:t>
            </a:r>
            <a:r>
              <a:rPr lang="en-US" sz="1800" dirty="0">
                <a:solidFill>
                  <a:schemeClr val="tx1"/>
                </a:solidFill>
                <a:latin typeface="Times New Roman" panose="02020603050405020304" pitchFamily="18" charset="0"/>
                <a:cs typeface="Times New Roman" panose="02020603050405020304" pitchFamily="18" charset="0"/>
              </a:rPr>
              <a:t>, which helps the customers to compare various plans.</a:t>
            </a:r>
            <a:endParaRPr lang="en-US" sz="1800" b="0" i="0" dirty="0">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B2C94A7-9789-4C93-8AAD-377E55B7914D}"/>
              </a:ext>
            </a:extLst>
          </p:cNvPr>
          <p:cNvSpPr txBox="1"/>
          <p:nvPr/>
        </p:nvSpPr>
        <p:spPr>
          <a:xfrm>
            <a:off x="1093694" y="4634753"/>
            <a:ext cx="9968753" cy="646331"/>
          </a:xfrm>
          <a:prstGeom prst="rect">
            <a:avLst/>
          </a:prstGeom>
          <a:noFill/>
        </p:spPr>
        <p:txBody>
          <a:bodyPr wrap="square" rtlCol="0">
            <a:spAutoFit/>
          </a:bodyPr>
          <a:lstStyle/>
          <a:p>
            <a:pPr marL="285750" indent="-285750" algn="just">
              <a:buFont typeface="Wingdings" panose="05000000000000000000" pitchFamily="2" charset="2"/>
              <a:buChar char="§"/>
            </a:pPr>
            <a:r>
              <a:rPr lang="en-US" sz="1800" i="0" dirty="0">
                <a:solidFill>
                  <a:schemeClr val="tx1"/>
                </a:solidFill>
                <a:effectLst/>
                <a:latin typeface="Times New Roman" panose="02020603050405020304" pitchFamily="18" charset="0"/>
                <a:cs typeface="Times New Roman" panose="02020603050405020304" pitchFamily="18" charset="0"/>
              </a:rPr>
              <a:t>Admin panel contains add-edit categories, policies, and also can approve and reject the policies.</a:t>
            </a:r>
          </a:p>
          <a:p>
            <a:endParaRPr lang="en-IN" dirty="0"/>
          </a:p>
        </p:txBody>
      </p:sp>
    </p:spTree>
    <p:extLst>
      <p:ext uri="{BB962C8B-B14F-4D97-AF65-F5344CB8AC3E}">
        <p14:creationId xmlns:p14="http://schemas.microsoft.com/office/powerpoint/2010/main" val="415265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06639-5E86-4784-90F4-8774475E6DA2}"/>
              </a:ext>
            </a:extLst>
          </p:cNvPr>
          <p:cNvSpPr>
            <a:spLocks noGrp="1"/>
          </p:cNvSpPr>
          <p:nvPr>
            <p:ph type="title"/>
          </p:nvPr>
        </p:nvSpPr>
        <p:spPr>
          <a:xfrm>
            <a:off x="1658472" y="624110"/>
            <a:ext cx="9846140" cy="613019"/>
          </a:xfrm>
        </p:spPr>
        <p:txBody>
          <a:bodyPr>
            <a:normAutofit/>
          </a:bodyPr>
          <a:lstStyle/>
          <a:p>
            <a:r>
              <a:rPr lang="en-US" sz="2800" dirty="0">
                <a:latin typeface="Times New Roman" panose="02020603050405020304" pitchFamily="18" charset="0"/>
                <a:cs typeface="Times New Roman" panose="02020603050405020304" pitchFamily="18" charset="0"/>
              </a:rPr>
              <a:t>PROJECT SCOPE</a:t>
            </a:r>
            <a:endParaRPr lang="en-IN"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97E495-3A50-4103-B7E4-695975537A99}"/>
              </a:ext>
            </a:extLst>
          </p:cNvPr>
          <p:cNvSpPr txBox="1"/>
          <p:nvPr/>
        </p:nvSpPr>
        <p:spPr>
          <a:xfrm>
            <a:off x="654424" y="1613647"/>
            <a:ext cx="11053482"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This project “Insurance Policy Management” makes the task faster and easy. This is used to manage records.</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0877FD1-425F-4E00-A049-5538814BCE91}"/>
              </a:ext>
            </a:extLst>
          </p:cNvPr>
          <p:cNvSpPr txBox="1"/>
          <p:nvPr/>
        </p:nvSpPr>
        <p:spPr>
          <a:xfrm>
            <a:off x="654424" y="2178424"/>
            <a:ext cx="10399057"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system is used to keep the record of policy details, customers details.</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F676EF6-9F99-4A8C-8B03-F5F0C5328279}"/>
              </a:ext>
            </a:extLst>
          </p:cNvPr>
          <p:cNvSpPr txBox="1"/>
          <p:nvPr/>
        </p:nvSpPr>
        <p:spPr>
          <a:xfrm>
            <a:off x="654424" y="2824755"/>
            <a:ext cx="10883152" cy="2031325"/>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Insurable Interest</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Contribution </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Proximate cause</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Policy insurance </a:t>
            </a:r>
          </a:p>
        </p:txBody>
      </p:sp>
    </p:spTree>
    <p:extLst>
      <p:ext uri="{BB962C8B-B14F-4D97-AF65-F5344CB8AC3E}">
        <p14:creationId xmlns:p14="http://schemas.microsoft.com/office/powerpoint/2010/main" val="422579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4A14-274F-449E-BDB0-F8EB0AD5B889}"/>
              </a:ext>
            </a:extLst>
          </p:cNvPr>
          <p:cNvSpPr>
            <a:spLocks noGrp="1"/>
          </p:cNvSpPr>
          <p:nvPr>
            <p:ph type="title"/>
          </p:nvPr>
        </p:nvSpPr>
        <p:spPr>
          <a:xfrm>
            <a:off x="1586753" y="690282"/>
            <a:ext cx="9917859" cy="616963"/>
          </a:xfrm>
        </p:spPr>
        <p:txBody>
          <a:bodyPr>
            <a:normAutofit/>
          </a:bodyPr>
          <a:lstStyle/>
          <a:p>
            <a:r>
              <a:rPr lang="en-US" sz="2800" dirty="0">
                <a:latin typeface="Times New Roman" panose="02020603050405020304" pitchFamily="18" charset="0"/>
                <a:cs typeface="Times New Roman" panose="02020603050405020304" pitchFamily="18" charset="0"/>
              </a:rPr>
              <a:t>TECHNOLOGIES</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506E13-601D-4514-BEB6-6A00579C15F4}"/>
              </a:ext>
            </a:extLst>
          </p:cNvPr>
          <p:cNvSpPr>
            <a:spLocks noGrp="1"/>
          </p:cNvSpPr>
          <p:nvPr>
            <p:ph idx="1"/>
          </p:nvPr>
        </p:nvSpPr>
        <p:spPr>
          <a:xfrm>
            <a:off x="744071" y="1622612"/>
            <a:ext cx="10760541" cy="4288610"/>
          </a:xfrm>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Front end: Angular</a:t>
            </a:r>
          </a:p>
          <a:p>
            <a:pPr marL="0" indent="0" algn="just">
              <a:buNone/>
            </a:pPr>
            <a:r>
              <a:rPr lang="en-US" sz="2000" dirty="0">
                <a:latin typeface="Times New Roman" panose="02020603050405020304" pitchFamily="18" charset="0"/>
                <a:cs typeface="Times New Roman" panose="02020603050405020304" pitchFamily="18" charset="0"/>
              </a:rPr>
              <a:t>Server Side: Spring Boot</a:t>
            </a:r>
          </a:p>
          <a:p>
            <a:pPr marL="0" indent="0" algn="just">
              <a:buNone/>
            </a:pPr>
            <a:r>
              <a:rPr lang="en-US" sz="2000" dirty="0">
                <a:latin typeface="Times New Roman" panose="02020603050405020304" pitchFamily="18" charset="0"/>
                <a:cs typeface="Times New Roman" panose="02020603050405020304" pitchFamily="18" charset="0"/>
              </a:rPr>
              <a:t>Back-end: Oracle/              MY SQL</a:t>
            </a:r>
          </a:p>
          <a:p>
            <a:pPr marL="0" indent="0" algn="just">
              <a:buNone/>
            </a:pPr>
            <a:r>
              <a:rPr lang="en-US" sz="2000" dirty="0">
                <a:latin typeface="Times New Roman" panose="02020603050405020304" pitchFamily="18" charset="0"/>
                <a:cs typeface="Times New Roman" panose="02020603050405020304" pitchFamily="18" charset="0"/>
              </a:rPr>
              <a:t>Server: Tomcat</a:t>
            </a:r>
          </a:p>
        </p:txBody>
      </p:sp>
      <p:pic>
        <p:nvPicPr>
          <p:cNvPr id="5" name="Picture 4">
            <a:extLst>
              <a:ext uri="{FF2B5EF4-FFF2-40B4-BE49-F238E27FC236}">
                <a16:creationId xmlns:a16="http://schemas.microsoft.com/office/drawing/2014/main" id="{58735037-005D-49A0-A51F-18FD5698348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36899" y="1661288"/>
            <a:ext cx="292963" cy="292963"/>
          </a:xfrm>
          <a:prstGeom prst="rect">
            <a:avLst/>
          </a:prstGeom>
        </p:spPr>
      </p:pic>
      <p:pic>
        <p:nvPicPr>
          <p:cNvPr id="11" name="Picture 10">
            <a:extLst>
              <a:ext uri="{FF2B5EF4-FFF2-40B4-BE49-F238E27FC236}">
                <a16:creationId xmlns:a16="http://schemas.microsoft.com/office/drawing/2014/main" id="{92FF64FC-2905-427E-9DA1-27DC32CEFACE}"/>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9862" y="1858511"/>
            <a:ext cx="1506189" cy="727208"/>
          </a:xfrm>
          <a:prstGeom prst="rect">
            <a:avLst/>
          </a:prstGeom>
        </p:spPr>
      </p:pic>
      <p:pic>
        <p:nvPicPr>
          <p:cNvPr id="14" name="Picture 13">
            <a:extLst>
              <a:ext uri="{FF2B5EF4-FFF2-40B4-BE49-F238E27FC236}">
                <a16:creationId xmlns:a16="http://schemas.microsoft.com/office/drawing/2014/main" id="{CB3C7307-1B17-4BDF-88E3-64D3934049FC}"/>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921918" y="2448855"/>
            <a:ext cx="615888" cy="273728"/>
          </a:xfrm>
          <a:prstGeom prst="rect">
            <a:avLst/>
          </a:prstGeom>
        </p:spPr>
      </p:pic>
      <p:pic>
        <p:nvPicPr>
          <p:cNvPr id="17" name="Picture 16">
            <a:extLst>
              <a:ext uri="{FF2B5EF4-FFF2-40B4-BE49-F238E27FC236}">
                <a16:creationId xmlns:a16="http://schemas.microsoft.com/office/drawing/2014/main" id="{FB1E5B85-FC0C-44A9-BD99-CB82F40E256A}"/>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55449" y="2840853"/>
            <a:ext cx="381450" cy="299050"/>
          </a:xfrm>
          <a:prstGeom prst="rect">
            <a:avLst/>
          </a:prstGeom>
        </p:spPr>
      </p:pic>
    </p:spTree>
    <p:extLst>
      <p:ext uri="{BB962C8B-B14F-4D97-AF65-F5344CB8AC3E}">
        <p14:creationId xmlns:p14="http://schemas.microsoft.com/office/powerpoint/2010/main" val="38716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an">
            <a:extLst>
              <a:ext uri="{FF2B5EF4-FFF2-40B4-BE49-F238E27FC236}">
                <a16:creationId xmlns:a16="http://schemas.microsoft.com/office/drawing/2014/main" id="{3B83D2F7-EFE6-4B26-A1D5-A9003F0B54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2080" y="2664208"/>
            <a:ext cx="914400" cy="914400"/>
          </a:xfrm>
          <a:prstGeom prst="rect">
            <a:avLst/>
          </a:prstGeom>
        </p:spPr>
      </p:pic>
      <p:sp>
        <p:nvSpPr>
          <p:cNvPr id="5" name="TextBox 4">
            <a:extLst>
              <a:ext uri="{FF2B5EF4-FFF2-40B4-BE49-F238E27FC236}">
                <a16:creationId xmlns:a16="http://schemas.microsoft.com/office/drawing/2014/main" id="{E40EDCF1-8739-4474-841A-AEAC9FF9D862}"/>
              </a:ext>
            </a:extLst>
          </p:cNvPr>
          <p:cNvSpPr txBox="1"/>
          <p:nvPr/>
        </p:nvSpPr>
        <p:spPr>
          <a:xfrm>
            <a:off x="946213" y="3644283"/>
            <a:ext cx="914400" cy="369332"/>
          </a:xfrm>
          <a:prstGeom prst="rect">
            <a:avLst/>
          </a:prstGeom>
          <a:noFill/>
        </p:spPr>
        <p:txBody>
          <a:bodyPr wrap="square" rtlCol="0">
            <a:spAutoFit/>
          </a:bodyPr>
          <a:lstStyle/>
          <a:p>
            <a:r>
              <a:rPr lang="en-US" dirty="0"/>
              <a:t>Admin</a:t>
            </a:r>
            <a:endParaRPr lang="en-IN" dirty="0"/>
          </a:p>
        </p:txBody>
      </p:sp>
      <p:sp>
        <p:nvSpPr>
          <p:cNvPr id="6" name="Rectangle 5">
            <a:extLst>
              <a:ext uri="{FF2B5EF4-FFF2-40B4-BE49-F238E27FC236}">
                <a16:creationId xmlns:a16="http://schemas.microsoft.com/office/drawing/2014/main" id="{10615A66-BE36-43BD-97A2-4D5D44D83BE2}"/>
              </a:ext>
            </a:extLst>
          </p:cNvPr>
          <p:cNvSpPr/>
          <p:nvPr/>
        </p:nvSpPr>
        <p:spPr>
          <a:xfrm>
            <a:off x="3728622" y="433241"/>
            <a:ext cx="4358936" cy="59214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Oval 7">
            <a:extLst>
              <a:ext uri="{FF2B5EF4-FFF2-40B4-BE49-F238E27FC236}">
                <a16:creationId xmlns:a16="http://schemas.microsoft.com/office/drawing/2014/main" id="{0E713B04-520A-449A-A5AB-564BF1D51E80}"/>
              </a:ext>
            </a:extLst>
          </p:cNvPr>
          <p:cNvSpPr/>
          <p:nvPr/>
        </p:nvSpPr>
        <p:spPr>
          <a:xfrm>
            <a:off x="3955003" y="705634"/>
            <a:ext cx="3906174"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Login/Create Account</a:t>
            </a:r>
            <a:endParaRPr lang="en-IN" dirty="0"/>
          </a:p>
        </p:txBody>
      </p:sp>
      <p:sp>
        <p:nvSpPr>
          <p:cNvPr id="9" name="Oval 8">
            <a:extLst>
              <a:ext uri="{FF2B5EF4-FFF2-40B4-BE49-F238E27FC236}">
                <a16:creationId xmlns:a16="http://schemas.microsoft.com/office/drawing/2014/main" id="{D87C754F-B2FD-4940-82F8-08F01568E340}"/>
              </a:ext>
            </a:extLst>
          </p:cNvPr>
          <p:cNvSpPr/>
          <p:nvPr/>
        </p:nvSpPr>
        <p:spPr>
          <a:xfrm>
            <a:off x="3964991" y="3900405"/>
            <a:ext cx="4026022"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 Policy</a:t>
            </a:r>
            <a:endParaRPr lang="en-IN" dirty="0"/>
          </a:p>
        </p:txBody>
      </p:sp>
      <p:sp>
        <p:nvSpPr>
          <p:cNvPr id="10" name="Oval 9">
            <a:extLst>
              <a:ext uri="{FF2B5EF4-FFF2-40B4-BE49-F238E27FC236}">
                <a16:creationId xmlns:a16="http://schemas.microsoft.com/office/drawing/2014/main" id="{EE57FC0A-8917-4441-9250-179C59F86181}"/>
              </a:ext>
            </a:extLst>
          </p:cNvPr>
          <p:cNvSpPr/>
          <p:nvPr/>
        </p:nvSpPr>
        <p:spPr>
          <a:xfrm>
            <a:off x="3907655" y="2739669"/>
            <a:ext cx="3906174" cy="381739"/>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Approve Policy</a:t>
            </a:r>
            <a:endParaRPr lang="en-IN" dirty="0"/>
          </a:p>
        </p:txBody>
      </p:sp>
      <p:pic>
        <p:nvPicPr>
          <p:cNvPr id="12" name="Graphic 11" descr="Man">
            <a:extLst>
              <a:ext uri="{FF2B5EF4-FFF2-40B4-BE49-F238E27FC236}">
                <a16:creationId xmlns:a16="http://schemas.microsoft.com/office/drawing/2014/main" id="{33B53C32-AC43-4FEA-AC70-29C79FB85F0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9013" y="2664208"/>
            <a:ext cx="914400" cy="914400"/>
          </a:xfrm>
          <a:prstGeom prst="rect">
            <a:avLst/>
          </a:prstGeom>
        </p:spPr>
      </p:pic>
      <p:sp>
        <p:nvSpPr>
          <p:cNvPr id="16" name="TextBox 15">
            <a:extLst>
              <a:ext uri="{FF2B5EF4-FFF2-40B4-BE49-F238E27FC236}">
                <a16:creationId xmlns:a16="http://schemas.microsoft.com/office/drawing/2014/main" id="{72A2E6F5-DC25-4429-BB23-985A63F24E68}"/>
              </a:ext>
            </a:extLst>
          </p:cNvPr>
          <p:cNvSpPr txBox="1"/>
          <p:nvPr/>
        </p:nvSpPr>
        <p:spPr>
          <a:xfrm>
            <a:off x="10196873" y="3483085"/>
            <a:ext cx="1187389" cy="369332"/>
          </a:xfrm>
          <a:prstGeom prst="rect">
            <a:avLst/>
          </a:prstGeom>
          <a:noFill/>
        </p:spPr>
        <p:txBody>
          <a:bodyPr wrap="square">
            <a:spAutoFit/>
          </a:bodyPr>
          <a:lstStyle/>
          <a:p>
            <a:r>
              <a:rPr lang="en-US" dirty="0"/>
              <a:t>  User</a:t>
            </a:r>
            <a:endParaRPr lang="en-IN" dirty="0"/>
          </a:p>
        </p:txBody>
      </p:sp>
      <p:sp>
        <p:nvSpPr>
          <p:cNvPr id="17" name="Oval 16">
            <a:extLst>
              <a:ext uri="{FF2B5EF4-FFF2-40B4-BE49-F238E27FC236}">
                <a16:creationId xmlns:a16="http://schemas.microsoft.com/office/drawing/2014/main" id="{F679A31C-E3AF-46C3-8487-F8958F9C79AA}"/>
              </a:ext>
            </a:extLst>
          </p:cNvPr>
          <p:cNvSpPr/>
          <p:nvPr/>
        </p:nvSpPr>
        <p:spPr>
          <a:xfrm>
            <a:off x="4024915" y="1622775"/>
            <a:ext cx="3906174" cy="596642"/>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View/Update/Delete Policy</a:t>
            </a:r>
            <a:endParaRPr lang="en-IN" dirty="0"/>
          </a:p>
        </p:txBody>
      </p:sp>
      <p:sp>
        <p:nvSpPr>
          <p:cNvPr id="18" name="Oval 17">
            <a:extLst>
              <a:ext uri="{FF2B5EF4-FFF2-40B4-BE49-F238E27FC236}">
                <a16:creationId xmlns:a16="http://schemas.microsoft.com/office/drawing/2014/main" id="{EB13A7FD-93A4-4EA3-9101-F325D8F2F3F3}"/>
              </a:ext>
            </a:extLst>
          </p:cNvPr>
          <p:cNvSpPr/>
          <p:nvPr/>
        </p:nvSpPr>
        <p:spPr>
          <a:xfrm>
            <a:off x="3955003" y="5007102"/>
            <a:ext cx="4026022" cy="456246"/>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dirty="0"/>
              <a:t>Apply Policy</a:t>
            </a:r>
            <a:endParaRPr lang="en-IN" dirty="0"/>
          </a:p>
        </p:txBody>
      </p:sp>
      <p:cxnSp>
        <p:nvCxnSpPr>
          <p:cNvPr id="20" name="Straight Arrow Connector 19">
            <a:extLst>
              <a:ext uri="{FF2B5EF4-FFF2-40B4-BE49-F238E27FC236}">
                <a16:creationId xmlns:a16="http://schemas.microsoft.com/office/drawing/2014/main" id="{8412B092-0D60-4266-ACD1-FF7EF5E5B736}"/>
              </a:ext>
            </a:extLst>
          </p:cNvPr>
          <p:cNvCxnSpPr>
            <a:cxnSpLocks/>
          </p:cNvCxnSpPr>
          <p:nvPr/>
        </p:nvCxnSpPr>
        <p:spPr>
          <a:xfrm flipV="1">
            <a:off x="1617217" y="952060"/>
            <a:ext cx="2329464" cy="1871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0183B6-894C-4A90-91EC-4D8691C75C59}"/>
              </a:ext>
            </a:extLst>
          </p:cNvPr>
          <p:cNvCxnSpPr/>
          <p:nvPr/>
        </p:nvCxnSpPr>
        <p:spPr>
          <a:xfrm>
            <a:off x="2920753" y="221941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3B66237-E982-40E1-A85A-0EA7076050B9}"/>
              </a:ext>
            </a:extLst>
          </p:cNvPr>
          <p:cNvCxnSpPr>
            <a:cxnSpLocks/>
          </p:cNvCxnSpPr>
          <p:nvPr/>
        </p:nvCxnSpPr>
        <p:spPr>
          <a:xfrm flipV="1">
            <a:off x="1667155" y="1993917"/>
            <a:ext cx="2240500" cy="1136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94CDF1F9-8A0A-4A07-9DC5-A93F6EBDF017}"/>
              </a:ext>
            </a:extLst>
          </p:cNvPr>
          <p:cNvCxnSpPr>
            <a:cxnSpLocks/>
            <a:endCxn id="10" idx="2"/>
          </p:cNvCxnSpPr>
          <p:nvPr/>
        </p:nvCxnSpPr>
        <p:spPr>
          <a:xfrm flipV="1">
            <a:off x="1617217" y="2930539"/>
            <a:ext cx="2290438" cy="5525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28758B0-C147-421F-8AD6-43486245098D}"/>
              </a:ext>
            </a:extLst>
          </p:cNvPr>
          <p:cNvCxnSpPr>
            <a:cxnSpLocks/>
          </p:cNvCxnSpPr>
          <p:nvPr/>
        </p:nvCxnSpPr>
        <p:spPr>
          <a:xfrm flipH="1" flipV="1">
            <a:off x="7904456" y="895251"/>
            <a:ext cx="2473540" cy="231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A8B4CC0-D31F-4750-9744-4EC483F69274}"/>
              </a:ext>
            </a:extLst>
          </p:cNvPr>
          <p:cNvCxnSpPr>
            <a:cxnSpLocks/>
          </p:cNvCxnSpPr>
          <p:nvPr/>
        </p:nvCxnSpPr>
        <p:spPr>
          <a:xfrm flipH="1">
            <a:off x="7813829" y="3393801"/>
            <a:ext cx="2564167" cy="619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532A05-8AEA-4EEB-9DDE-6342D65FDB90}"/>
              </a:ext>
            </a:extLst>
          </p:cNvPr>
          <p:cNvCxnSpPr>
            <a:cxnSpLocks/>
          </p:cNvCxnSpPr>
          <p:nvPr/>
        </p:nvCxnSpPr>
        <p:spPr>
          <a:xfrm flipH="1">
            <a:off x="7691021" y="3578608"/>
            <a:ext cx="2686975" cy="154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012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ass Diagram.jpg"/>
          <p:cNvPicPr>
            <a:picLocks noChangeAspect="1"/>
          </p:cNvPicPr>
          <p:nvPr/>
        </p:nvPicPr>
        <p:blipFill>
          <a:blip r:embed="rId2" cstate="print"/>
          <a:stretch>
            <a:fillRect/>
          </a:stretch>
        </p:blipFill>
        <p:spPr>
          <a:xfrm>
            <a:off x="1604512" y="60384"/>
            <a:ext cx="9063487" cy="6797615"/>
          </a:xfrm>
          <a:prstGeom prst="rect">
            <a:avLst/>
          </a:prstGeom>
        </p:spPr>
      </p:pic>
    </p:spTree>
    <p:extLst>
      <p:ext uri="{BB962C8B-B14F-4D97-AF65-F5344CB8AC3E}">
        <p14:creationId xmlns:p14="http://schemas.microsoft.com/office/powerpoint/2010/main" val="11557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r Diagram IM.jpg"/>
          <p:cNvPicPr>
            <a:picLocks noChangeAspect="1"/>
          </p:cNvPicPr>
          <p:nvPr/>
        </p:nvPicPr>
        <p:blipFill>
          <a:blip r:embed="rId2" cstate="print"/>
          <a:stretch>
            <a:fillRect/>
          </a:stretch>
        </p:blipFill>
        <p:spPr>
          <a:xfrm>
            <a:off x="1552755" y="406968"/>
            <a:ext cx="9877245" cy="5864436"/>
          </a:xfrm>
          <a:prstGeom prst="rect">
            <a:avLst/>
          </a:prstGeom>
        </p:spPr>
      </p:pic>
    </p:spTree>
    <p:extLst>
      <p:ext uri="{BB962C8B-B14F-4D97-AF65-F5344CB8AC3E}">
        <p14:creationId xmlns:p14="http://schemas.microsoft.com/office/powerpoint/2010/main" val="331996150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1361</TotalTime>
  <Words>887</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Century Gothic</vt:lpstr>
      <vt:lpstr>Times New Roman</vt:lpstr>
      <vt:lpstr>Wingdings</vt:lpstr>
      <vt:lpstr>Wingdings 3</vt:lpstr>
      <vt:lpstr>Wisp</vt:lpstr>
      <vt:lpstr>INSURANCE POLICY MANAGEMENT</vt:lpstr>
      <vt:lpstr>                               Team Members</vt:lpstr>
      <vt:lpstr>INDEX</vt:lpstr>
      <vt:lpstr>INTRODUCTION</vt:lpstr>
      <vt:lpstr>PROJECT SCOPE</vt:lpstr>
      <vt:lpstr>TECHNOLOGIES</vt:lpstr>
      <vt:lpstr>PowerPoint Presentation</vt:lpstr>
      <vt:lpstr>PowerPoint Presentation</vt:lpstr>
      <vt:lpstr>PowerPoint Presentation</vt:lpstr>
      <vt:lpstr>Modules</vt:lpstr>
      <vt:lpstr>ADMIN MODULE</vt:lpstr>
      <vt:lpstr>USER MODULE</vt:lpstr>
      <vt:lpstr>EXISTING SYSTEM </vt:lpstr>
      <vt:lpstr>PROPOSED SYSTEM</vt:lpstr>
      <vt:lpstr>FUTURE SCOPE</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MANAGEMENT SYSTRM</dc:title>
  <dc:creator>Vishalini</dc:creator>
  <cp:lastModifiedBy>sushmita selokar</cp:lastModifiedBy>
  <cp:revision>75</cp:revision>
  <dcterms:created xsi:type="dcterms:W3CDTF">2022-02-23T05:30:31Z</dcterms:created>
  <dcterms:modified xsi:type="dcterms:W3CDTF">2022-03-16T04:36:59Z</dcterms:modified>
</cp:coreProperties>
</file>